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8" r:id="rId2"/>
    <p:sldId id="259" r:id="rId3"/>
    <p:sldId id="269" r:id="rId4"/>
    <p:sldId id="260" r:id="rId5"/>
    <p:sldId id="261" r:id="rId6"/>
    <p:sldId id="268"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3592E8B7-F426-3A40-9462-453E2D5F8AC4}" type="datetimeFigureOut">
              <a:rPr lang="en-US" smtClean="0"/>
              <a:t>12/9/21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438388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92E8B7-F426-3A40-9462-453E2D5F8AC4}" type="datetimeFigureOut">
              <a:rPr lang="en-US" smtClean="0"/>
              <a:t>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398477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92E8B7-F426-3A40-9462-453E2D5F8AC4}" type="datetimeFigureOut">
              <a:rPr lang="en-US" smtClean="0"/>
              <a:t>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1639588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92E8B7-F426-3A40-9462-453E2D5F8AC4}" type="datetimeFigureOut">
              <a:rPr lang="en-US" smtClean="0"/>
              <a:t>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F6213-B0FC-A046-8223-E613B646FB7C}"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824485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92E8B7-F426-3A40-9462-453E2D5F8AC4}" type="datetimeFigureOut">
              <a:rPr lang="en-US" smtClean="0"/>
              <a:t>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930045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92E8B7-F426-3A40-9462-453E2D5F8AC4}" type="datetimeFigureOut">
              <a:rPr lang="en-US" smtClean="0"/>
              <a:t>12/9/21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2014630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592E8B7-F426-3A40-9462-453E2D5F8AC4}" type="datetimeFigureOut">
              <a:rPr lang="en-US" smtClean="0"/>
              <a:t>12/9/21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3672921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92E8B7-F426-3A40-9462-453E2D5F8AC4}" type="datetimeFigureOut">
              <a:rPr lang="en-US" smtClean="0"/>
              <a:t>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1694401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92E8B7-F426-3A40-9462-453E2D5F8AC4}" type="datetimeFigureOut">
              <a:rPr lang="en-US" smtClean="0"/>
              <a:t>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42827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92E8B7-F426-3A40-9462-453E2D5F8AC4}" type="datetimeFigureOut">
              <a:rPr lang="en-US" smtClean="0"/>
              <a:t>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722936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92E8B7-F426-3A40-9462-453E2D5F8AC4}" type="datetimeFigureOut">
              <a:rPr lang="en-US" smtClean="0"/>
              <a:t>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114226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92E8B7-F426-3A40-9462-453E2D5F8AC4}" type="datetimeFigureOut">
              <a:rPr lang="en-US" smtClean="0"/>
              <a:t>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269190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92E8B7-F426-3A40-9462-453E2D5F8AC4}" type="datetimeFigureOut">
              <a:rPr lang="en-US" smtClean="0"/>
              <a:t>12/9/21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305795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92E8B7-F426-3A40-9462-453E2D5F8AC4}" type="datetimeFigureOut">
              <a:rPr lang="en-US" smtClean="0"/>
              <a:t>12/9/21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3734154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2E8B7-F426-3A40-9462-453E2D5F8AC4}" type="datetimeFigureOut">
              <a:rPr lang="en-US" smtClean="0"/>
              <a:t>12/9/21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410976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92E8B7-F426-3A40-9462-453E2D5F8AC4}" type="datetimeFigureOut">
              <a:rPr lang="en-US" smtClean="0"/>
              <a:t>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426876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92E8B7-F426-3A40-9462-453E2D5F8AC4}" type="datetimeFigureOut">
              <a:rPr lang="en-US" smtClean="0"/>
              <a:t>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F6213-B0FC-A046-8223-E613B646FB7C}" type="slidenum">
              <a:rPr lang="en-US" smtClean="0"/>
              <a:t>‹#›</a:t>
            </a:fld>
            <a:endParaRPr lang="en-US"/>
          </a:p>
        </p:txBody>
      </p:sp>
    </p:spTree>
    <p:extLst>
      <p:ext uri="{BB962C8B-B14F-4D97-AF65-F5344CB8AC3E}">
        <p14:creationId xmlns:p14="http://schemas.microsoft.com/office/powerpoint/2010/main" val="1652878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92E8B7-F426-3A40-9462-453E2D5F8AC4}" type="datetimeFigureOut">
              <a:rPr lang="en-US" smtClean="0"/>
              <a:t>12/9/21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90F6213-B0FC-A046-8223-E613B646FB7C}" type="slidenum">
              <a:rPr lang="en-US" smtClean="0"/>
              <a:t>‹#›</a:t>
            </a:fld>
            <a:endParaRPr lang="en-US"/>
          </a:p>
        </p:txBody>
      </p:sp>
    </p:spTree>
    <p:extLst>
      <p:ext uri="{BB962C8B-B14F-4D97-AF65-F5344CB8AC3E}">
        <p14:creationId xmlns:p14="http://schemas.microsoft.com/office/powerpoint/2010/main" val="123786825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boddu@iu.edu" TargetMode="External"/><Relationship Id="rId2" Type="http://schemas.openxmlformats.org/officeDocument/2006/relationships/hyperlink" Target="mailto:abvichar@iu.edu"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jacksoncrow/stock-market-dataset?select=stock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9052AD-2614-7B49-8755-AFF415FC1870}"/>
              </a:ext>
            </a:extLst>
          </p:cNvPr>
          <p:cNvSpPr/>
          <p:nvPr/>
        </p:nvSpPr>
        <p:spPr>
          <a:xfrm>
            <a:off x="2671848" y="617636"/>
            <a:ext cx="6848304" cy="923330"/>
          </a:xfrm>
          <a:prstGeom prst="rect">
            <a:avLst/>
          </a:prstGeom>
          <a:noFill/>
        </p:spPr>
        <p:txBody>
          <a:bodyPr wrap="square" lIns="91440" tIns="45720" rIns="91440" bIns="45720">
            <a:spAutoFit/>
          </a:bodyPr>
          <a:lstStyle/>
          <a:p>
            <a:pPr algn="ctr"/>
            <a:r>
              <a:rPr lang="en-US" sz="5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Mining Project</a:t>
            </a:r>
          </a:p>
        </p:txBody>
      </p:sp>
      <p:sp>
        <p:nvSpPr>
          <p:cNvPr id="3" name="Rectangle 2">
            <a:extLst>
              <a:ext uri="{FF2B5EF4-FFF2-40B4-BE49-F238E27FC236}">
                <a16:creationId xmlns:a16="http://schemas.microsoft.com/office/drawing/2014/main" id="{794C0E67-F1B8-0843-A65F-BCA5B1116EA2}"/>
              </a:ext>
            </a:extLst>
          </p:cNvPr>
          <p:cNvSpPr/>
          <p:nvPr/>
        </p:nvSpPr>
        <p:spPr>
          <a:xfrm>
            <a:off x="1356360" y="2113895"/>
            <a:ext cx="9479280" cy="1754326"/>
          </a:xfrm>
          <a:prstGeom prst="rect">
            <a:avLst/>
          </a:prstGeom>
          <a:noFill/>
        </p:spPr>
        <p:txBody>
          <a:bodyPr wrap="square" lIns="91440" tIns="45720" rIns="91440" bIns="45720">
            <a:spAutoFit/>
          </a:bodyPr>
          <a:lstStyle/>
          <a:p>
            <a:pPr algn="ctr"/>
            <a:r>
              <a:rPr lang="en-US" sz="5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 efficient learning model </a:t>
            </a:r>
          </a:p>
          <a:p>
            <a:pPr algn="ctr"/>
            <a:r>
              <a:rPr lang="en-US" sz="5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short-term Stocks Prediction </a:t>
            </a:r>
          </a:p>
        </p:txBody>
      </p:sp>
      <p:sp>
        <p:nvSpPr>
          <p:cNvPr id="4" name="TextBox 3">
            <a:extLst>
              <a:ext uri="{FF2B5EF4-FFF2-40B4-BE49-F238E27FC236}">
                <a16:creationId xmlns:a16="http://schemas.microsoft.com/office/drawing/2014/main" id="{EF0FD70D-B204-0642-B8C9-6E36641CC889}"/>
              </a:ext>
            </a:extLst>
          </p:cNvPr>
          <p:cNvSpPr txBox="1"/>
          <p:nvPr/>
        </p:nvSpPr>
        <p:spPr>
          <a:xfrm>
            <a:off x="7217664" y="5364480"/>
            <a:ext cx="4779264" cy="1200329"/>
          </a:xfrm>
          <a:prstGeom prst="rect">
            <a:avLst/>
          </a:prstGeom>
          <a:noFill/>
        </p:spPr>
        <p:txBody>
          <a:bodyPr wrap="square" rtlCol="0">
            <a:spAutoFit/>
          </a:bodyPr>
          <a:lstStyle/>
          <a:p>
            <a:r>
              <a:rPr lang="en-US"/>
              <a:t>By </a:t>
            </a:r>
          </a:p>
          <a:p>
            <a:r>
              <a:rPr lang="en-US"/>
              <a:t>Abhijeet Vichare (IU ID: </a:t>
            </a:r>
            <a:r>
              <a:rPr lang="en-US">
                <a:hlinkClick r:id="rId2"/>
              </a:rPr>
              <a:t>abvichar@iu.edu</a:t>
            </a:r>
            <a:r>
              <a:rPr lang="en-US"/>
              <a:t>)</a:t>
            </a:r>
          </a:p>
          <a:p>
            <a:r>
              <a:rPr lang="en-US"/>
              <a:t>Sylvia Boddu (IU ID: </a:t>
            </a:r>
            <a:r>
              <a:rPr lang="en-US">
                <a:hlinkClick r:id="rId3"/>
              </a:rPr>
              <a:t>sboddu@iu.edu</a:t>
            </a:r>
            <a:r>
              <a:rPr lang="en-US"/>
              <a:t> )</a:t>
            </a:r>
          </a:p>
          <a:p>
            <a:endParaRPr lang="en-US"/>
          </a:p>
        </p:txBody>
      </p:sp>
    </p:spTree>
    <p:extLst>
      <p:ext uri="{BB962C8B-B14F-4D97-AF65-F5344CB8AC3E}">
        <p14:creationId xmlns:p14="http://schemas.microsoft.com/office/powerpoint/2010/main" val="2234447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F8F50F-2304-5F42-8F04-4053EBCCFC6F}"/>
              </a:ext>
            </a:extLst>
          </p:cNvPr>
          <p:cNvSpPr/>
          <p:nvPr/>
        </p:nvSpPr>
        <p:spPr>
          <a:xfrm>
            <a:off x="1536509" y="1620495"/>
            <a:ext cx="9370550" cy="1797191"/>
          </a:xfrm>
          <a:prstGeom prst="rect">
            <a:avLst/>
          </a:prstGeom>
        </p:spPr>
        <p:txBody>
          <a:bodyPr vert="horz" lIns="91440" tIns="45720" rIns="91440" bIns="45720" rtlCol="0" anchor="b">
            <a:normAutofit fontScale="5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90000"/>
              </a:lnSpc>
              <a:spcBef>
                <a:spcPct val="0"/>
              </a:spcBef>
              <a:spcAft>
                <a:spcPts val="600"/>
              </a:spcAft>
            </a:pPr>
            <a:r>
              <a:rPr lang="en-US" sz="4800" b="0" cap="all" spc="0">
                <a:ln w="0"/>
                <a:solidFill>
                  <a:srgbClr val="FFFFFF"/>
                </a:solidFill>
                <a:effectLst>
                  <a:outerShdw blurRad="38100" dist="19050" dir="2700000" algn="tl" rotWithShape="0">
                    <a:schemeClr val="dk1">
                      <a:alpha val="40000"/>
                    </a:schemeClr>
                  </a:outerShdw>
                </a:effectLst>
                <a:latin typeface="+mj-lt"/>
                <a:ea typeface="+mj-ea"/>
                <a:cs typeface="+mj-cs"/>
              </a:rPr>
              <a:t>Currently we are facing issues in running the LSTM on local systems. WE are planning to migrate the code on google </a:t>
            </a:r>
            <a:r>
              <a:rPr lang="en-US" sz="4800" b="0" cap="all" spc="0" err="1">
                <a:ln w="0"/>
                <a:solidFill>
                  <a:srgbClr val="FFFFFF"/>
                </a:solidFill>
                <a:effectLst>
                  <a:outerShdw blurRad="38100" dist="19050" dir="2700000" algn="tl" rotWithShape="0">
                    <a:schemeClr val="dk1">
                      <a:alpha val="40000"/>
                    </a:schemeClr>
                  </a:outerShdw>
                </a:effectLst>
                <a:latin typeface="+mj-lt"/>
                <a:ea typeface="+mj-ea"/>
                <a:cs typeface="+mj-cs"/>
              </a:rPr>
              <a:t>Collab</a:t>
            </a:r>
            <a:r>
              <a:rPr lang="en-US" sz="4800" b="0" cap="all" spc="0">
                <a:ln w="0"/>
                <a:solidFill>
                  <a:srgbClr val="FFFFFF"/>
                </a:solidFill>
                <a:effectLst>
                  <a:outerShdw blurRad="38100" dist="19050" dir="2700000" algn="tl" rotWithShape="0">
                    <a:schemeClr val="dk1">
                      <a:alpha val="40000"/>
                    </a:schemeClr>
                  </a:outerShdw>
                </a:effectLst>
                <a:latin typeface="+mj-lt"/>
                <a:ea typeface="+mj-ea"/>
                <a:cs typeface="+mj-cs"/>
              </a:rPr>
              <a:t>.</a:t>
            </a:r>
          </a:p>
          <a:p>
            <a:pPr defTabSz="914400">
              <a:lnSpc>
                <a:spcPct val="90000"/>
              </a:lnSpc>
              <a:spcBef>
                <a:spcPct val="0"/>
              </a:spcBef>
              <a:spcAft>
                <a:spcPts val="600"/>
              </a:spcAft>
            </a:pPr>
            <a:r>
              <a:rPr lang="en-US" sz="4800" b="0" cap="all" spc="0">
                <a:ln w="0"/>
                <a:solidFill>
                  <a:srgbClr val="FFFFFF"/>
                </a:solidFill>
                <a:effectLst>
                  <a:outerShdw blurRad="38100" dist="19050" dir="2700000" algn="tl" rotWithShape="0">
                    <a:schemeClr val="dk1">
                      <a:alpha val="40000"/>
                    </a:schemeClr>
                  </a:outerShdw>
                </a:effectLst>
                <a:latin typeface="+mj-lt"/>
                <a:ea typeface="+mj-ea"/>
                <a:cs typeface="+mj-cs"/>
              </a:rPr>
              <a:t>WE are planning to leverage other stocks with similar mechanism to improve the prediction accuracy.</a:t>
            </a:r>
          </a:p>
        </p:txBody>
      </p:sp>
      <p:sp>
        <p:nvSpPr>
          <p:cNvPr id="8" name="Rectangle 7">
            <a:extLst>
              <a:ext uri="{FF2B5EF4-FFF2-40B4-BE49-F238E27FC236}">
                <a16:creationId xmlns:a16="http://schemas.microsoft.com/office/drawing/2014/main" id="{FDA20E2C-AC62-8C41-8E03-D5F3027E37E6}"/>
              </a:ext>
            </a:extLst>
          </p:cNvPr>
          <p:cNvSpPr/>
          <p:nvPr/>
        </p:nvSpPr>
        <p:spPr>
          <a:xfrm>
            <a:off x="1536509" y="146044"/>
            <a:ext cx="4966332" cy="952500"/>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90000"/>
              </a:lnSpc>
              <a:spcBef>
                <a:spcPct val="0"/>
              </a:spcBef>
              <a:spcAft>
                <a:spcPts val="600"/>
              </a:spcAft>
            </a:pPr>
            <a:r>
              <a:rPr lang="en-US" sz="4800" b="0" cap="all" spc="0">
                <a:ln w="0"/>
                <a:solidFill>
                  <a:srgbClr val="FFFFFF"/>
                </a:solidFill>
                <a:effectLst>
                  <a:outerShdw blurRad="38100" dist="19050" dir="2700000" algn="tl" rotWithShape="0">
                    <a:schemeClr val="dk1">
                      <a:alpha val="40000"/>
                    </a:schemeClr>
                  </a:outerShdw>
                </a:effectLst>
                <a:latin typeface="+mj-lt"/>
                <a:ea typeface="+mj-ea"/>
                <a:cs typeface="+mj-cs"/>
              </a:rPr>
              <a:t>Further</a:t>
            </a:r>
            <a:r>
              <a:rPr lang="en-US" sz="4800" cap="all">
                <a:ln w="0"/>
                <a:solidFill>
                  <a:srgbClr val="FFFFFF"/>
                </a:solidFill>
                <a:effectLst>
                  <a:outerShdw blurRad="38100" dist="19050" dir="2700000" algn="tl" rotWithShape="0">
                    <a:schemeClr val="dk1">
                      <a:alpha val="40000"/>
                    </a:schemeClr>
                  </a:outerShdw>
                </a:effectLst>
                <a:latin typeface="+mj-lt"/>
                <a:ea typeface="+mj-ea"/>
                <a:cs typeface="+mj-cs"/>
              </a:rPr>
              <a:t> STEPS</a:t>
            </a:r>
            <a:endParaRPr lang="en-US" sz="4800" b="0" cap="all" spc="0">
              <a:ln w="0"/>
              <a:solidFill>
                <a:srgbClr val="FFFFFF"/>
              </a:solidFill>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318827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C8B79C-FEDF-E44A-81F8-2F10EB5060BD}"/>
              </a:ext>
            </a:extLst>
          </p:cNvPr>
          <p:cNvSpPr/>
          <p:nvPr/>
        </p:nvSpPr>
        <p:spPr>
          <a:xfrm>
            <a:off x="3934805" y="2382119"/>
            <a:ext cx="3225115"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685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16" name="Group 15">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0"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4"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5"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6"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7"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8"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9"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0"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1"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2"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3"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4"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5"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46"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7"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8"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9"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0"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1"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2"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3"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4"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5"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18" name="Group 17">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0"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1"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2"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3"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4"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5"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grpSp>
      </p:grpSp>
      <p:grpSp>
        <p:nvGrpSpPr>
          <p:cNvPr id="57" name="Group 56">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8" name="Rectangle 57">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sp>
        <p:nvSpPr>
          <p:cNvPr id="2" name="Rectangle 1">
            <a:extLst>
              <a:ext uri="{FF2B5EF4-FFF2-40B4-BE49-F238E27FC236}">
                <a16:creationId xmlns:a16="http://schemas.microsoft.com/office/drawing/2014/main" id="{814129A8-EA2E-E249-BD3B-3A9DAFF1B322}"/>
              </a:ext>
            </a:extLst>
          </p:cNvPr>
          <p:cNvSpPr/>
          <p:nvPr/>
        </p:nvSpPr>
        <p:spPr>
          <a:xfrm>
            <a:off x="7813294" y="238090"/>
            <a:ext cx="3569081" cy="144840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cap="all">
                <a:ln w="0"/>
                <a:effectLst>
                  <a:outerShdw blurRad="38100" dist="19050" dir="2700000" algn="tl" rotWithShape="0">
                    <a:schemeClr val="dk1">
                      <a:alpha val="40000"/>
                    </a:schemeClr>
                  </a:outerShdw>
                </a:effectLst>
                <a:latin typeface="+mj-lt"/>
                <a:ea typeface="+mj-ea"/>
                <a:cs typeface="+mj-cs"/>
              </a:rPr>
              <a:t>What inspired us to do this project..?</a:t>
            </a:r>
            <a:endParaRPr lang="en-US" sz="3200" b="1" cap="all" spc="0">
              <a:ln w="0"/>
              <a:effectLst>
                <a:outerShdw blurRad="38100" dist="19050" dir="2700000" algn="tl" rotWithShape="0">
                  <a:schemeClr val="dk1">
                    <a:alpha val="40000"/>
                  </a:schemeClr>
                </a:outerShdw>
              </a:effectLst>
              <a:latin typeface="+mj-lt"/>
              <a:ea typeface="+mj-ea"/>
              <a:cs typeface="+mj-cs"/>
            </a:endParaRPr>
          </a:p>
        </p:txBody>
      </p:sp>
      <p:pic>
        <p:nvPicPr>
          <p:cNvPr id="9" name="Picture 8">
            <a:extLst>
              <a:ext uri="{FF2B5EF4-FFF2-40B4-BE49-F238E27FC236}">
                <a16:creationId xmlns:a16="http://schemas.microsoft.com/office/drawing/2014/main" id="{92D31A61-F8D7-3344-9177-32FDAB048442}"/>
              </a:ext>
            </a:extLst>
          </p:cNvPr>
          <p:cNvPicPr>
            <a:picLocks noChangeAspect="1"/>
          </p:cNvPicPr>
          <p:nvPr/>
        </p:nvPicPr>
        <p:blipFill rotWithShape="1">
          <a:blip r:embed="rId4"/>
          <a:srcRect l="8460" r="20727" b="1"/>
          <a:stretch/>
        </p:blipFill>
        <p:spPr>
          <a:xfrm>
            <a:off x="15194" y="10"/>
            <a:ext cx="7558541" cy="6857990"/>
          </a:xfrm>
          <a:prstGeom prst="rect">
            <a:avLst/>
          </a:prstGeom>
        </p:spPr>
      </p:pic>
      <p:grpSp>
        <p:nvGrpSpPr>
          <p:cNvPr id="61" name="Group 60">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2" name="Rectangle 61">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63"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4"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5" name="Rectangle 64">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66"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7"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8"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9"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0"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1"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2"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3"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4"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5"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6"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7"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8"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9"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0"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1"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2"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3"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4"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5"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6"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7"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8"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9"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0" name="Rectangle 89">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91"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2"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3"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4"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5"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6"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7"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8"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9"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0"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1"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2" name="Rectangle 101">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03"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4"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5"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6"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7"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8"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9"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0"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1"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2"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3"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4"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5"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sp>
        <p:nvSpPr>
          <p:cNvPr id="3" name="TextBox 2">
            <a:extLst>
              <a:ext uri="{FF2B5EF4-FFF2-40B4-BE49-F238E27FC236}">
                <a16:creationId xmlns:a16="http://schemas.microsoft.com/office/drawing/2014/main" id="{072BAE01-DAE9-6842-A0F8-910E52101CE8}"/>
              </a:ext>
            </a:extLst>
          </p:cNvPr>
          <p:cNvSpPr txBox="1"/>
          <p:nvPr/>
        </p:nvSpPr>
        <p:spPr>
          <a:xfrm>
            <a:off x="7962518" y="2249487"/>
            <a:ext cx="3650043" cy="3541714"/>
          </a:xfrm>
          <a:prstGeom prst="rect">
            <a:avLst/>
          </a:prstGeom>
        </p:spPr>
        <p:txBody>
          <a:bodyPr vert="horz" lIns="91440" tIns="45720" rIns="91440" bIns="45720" rtlCol="0">
            <a:noAutofit/>
          </a:bodyPr>
          <a:lstStyle/>
          <a:p>
            <a:pPr marL="285750" indent="-228600" defTabSz="914400">
              <a:lnSpc>
                <a:spcPct val="110000"/>
              </a:lnSpc>
              <a:spcAft>
                <a:spcPts val="600"/>
              </a:spcAft>
              <a:buSzPct val="125000"/>
              <a:buFont typeface="Arial" panose="020B0604020202020204" pitchFamily="34" charset="0"/>
              <a:buChar char="•"/>
            </a:pPr>
            <a:r>
              <a:rPr lang="en-US"/>
              <a:t>The uncertainty of the Stock market, which make it challenging to build any predictive model.</a:t>
            </a:r>
          </a:p>
          <a:p>
            <a:pPr marL="285750" indent="-228600" defTabSz="914400">
              <a:lnSpc>
                <a:spcPct val="110000"/>
              </a:lnSpc>
              <a:spcAft>
                <a:spcPts val="600"/>
              </a:spcAft>
              <a:buSzPct val="125000"/>
              <a:buFont typeface="Arial" panose="020B0604020202020204" pitchFamily="34" charset="0"/>
              <a:buChar char="•"/>
            </a:pPr>
            <a:r>
              <a:rPr lang="en-US"/>
              <a:t>There are a couple of Deep Learning models that are implemented and inspired us to build and try new things.</a:t>
            </a:r>
          </a:p>
          <a:p>
            <a:pPr marL="285750" indent="-228600" defTabSz="914400">
              <a:lnSpc>
                <a:spcPct val="110000"/>
              </a:lnSpc>
              <a:spcAft>
                <a:spcPts val="600"/>
              </a:spcAft>
              <a:buSzPct val="125000"/>
              <a:buFont typeface="Arial" panose="020B0604020202020204" pitchFamily="34" charset="0"/>
              <a:buChar char="•"/>
            </a:pPr>
            <a:r>
              <a:rPr lang="en-US"/>
              <a:t>Given this uncertainty there is enough research that proves the prediction can be done </a:t>
            </a:r>
            <a:r>
              <a:rPr lang="en-US" err="1"/>
              <a:t>upto</a:t>
            </a:r>
            <a:r>
              <a:rPr lang="en-US"/>
              <a:t> certain extent.</a:t>
            </a:r>
          </a:p>
        </p:txBody>
      </p:sp>
    </p:spTree>
    <p:extLst>
      <p:ext uri="{BB962C8B-B14F-4D97-AF65-F5344CB8AC3E}">
        <p14:creationId xmlns:p14="http://schemas.microsoft.com/office/powerpoint/2010/main" val="190090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B4464C-9F8A-4242-B426-0D0BBFDC751A}"/>
              </a:ext>
            </a:extLst>
          </p:cNvPr>
          <p:cNvSpPr/>
          <p:nvPr/>
        </p:nvSpPr>
        <p:spPr>
          <a:xfrm>
            <a:off x="4379745" y="180753"/>
            <a:ext cx="2624436"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Data Set</a:t>
            </a:r>
          </a:p>
        </p:txBody>
      </p:sp>
      <p:sp>
        <p:nvSpPr>
          <p:cNvPr id="3" name="TextBox 2">
            <a:extLst>
              <a:ext uri="{FF2B5EF4-FFF2-40B4-BE49-F238E27FC236}">
                <a16:creationId xmlns:a16="http://schemas.microsoft.com/office/drawing/2014/main" id="{37EC5A39-0968-A844-982E-E422B4F14C7C}"/>
              </a:ext>
            </a:extLst>
          </p:cNvPr>
          <p:cNvSpPr txBox="1"/>
          <p:nvPr/>
        </p:nvSpPr>
        <p:spPr>
          <a:xfrm>
            <a:off x="1433576" y="1786269"/>
            <a:ext cx="10356111" cy="3970318"/>
          </a:xfrm>
          <a:prstGeom prst="rect">
            <a:avLst/>
          </a:prstGeom>
          <a:noFill/>
        </p:spPr>
        <p:txBody>
          <a:bodyPr wrap="square" rtlCol="0">
            <a:spAutoFit/>
          </a:bodyPr>
          <a:lstStyle/>
          <a:p>
            <a:pPr marL="285750" indent="-285750">
              <a:buFont typeface="Arial" panose="020B0604020202020204" pitchFamily="34" charset="0"/>
              <a:buChar char="•"/>
            </a:pPr>
            <a:r>
              <a:rPr lang="en-US">
                <a:hlinkClick r:id="rId2"/>
              </a:rPr>
              <a:t>https://</a:t>
            </a:r>
            <a:r>
              <a:rPr lang="en-US" err="1">
                <a:hlinkClick r:id="rId2"/>
              </a:rPr>
              <a:t>www.kaggle.com</a:t>
            </a:r>
            <a:r>
              <a:rPr lang="en-US">
                <a:hlinkClick r:id="rId2"/>
              </a:rPr>
              <a:t>/</a:t>
            </a:r>
            <a:r>
              <a:rPr lang="en-US" err="1">
                <a:hlinkClick r:id="rId2"/>
              </a:rPr>
              <a:t>jacksoncrow</a:t>
            </a:r>
            <a:r>
              <a:rPr lang="en-US">
                <a:hlinkClick r:id="rId2"/>
              </a:rPr>
              <a:t>/stock-market-dataset?select=stocks</a:t>
            </a:r>
            <a:endParaRPr lang="en-US"/>
          </a:p>
          <a:p>
            <a:pPr marL="285750" indent="-285750" fontAlgn="base">
              <a:buFont typeface="Arial" panose="020B0604020202020204" pitchFamily="34" charset="0"/>
              <a:buChar char="•"/>
            </a:pPr>
            <a:r>
              <a:rPr lang="en-US">
                <a:latin typeface="Inter"/>
              </a:rPr>
              <a:t>The date for every symbol is saved in CSV format with common fields:</a:t>
            </a:r>
          </a:p>
          <a:p>
            <a:pPr marL="742950" lvl="1" indent="-285750" fontAlgn="base">
              <a:buFont typeface="Wingdings" pitchFamily="2" charset="2"/>
              <a:buChar char="ü"/>
            </a:pPr>
            <a:r>
              <a:rPr lang="en-US">
                <a:latin typeface="inherit"/>
              </a:rPr>
              <a:t>Date</a:t>
            </a:r>
            <a:r>
              <a:rPr lang="en-US">
                <a:latin typeface="Inter"/>
              </a:rPr>
              <a:t> - specifies trading date</a:t>
            </a:r>
          </a:p>
          <a:p>
            <a:pPr marL="742950" lvl="1" indent="-285750" fontAlgn="base">
              <a:buFont typeface="Wingdings" pitchFamily="2" charset="2"/>
              <a:buChar char="ü"/>
            </a:pPr>
            <a:r>
              <a:rPr lang="en-US">
                <a:latin typeface="inherit"/>
              </a:rPr>
              <a:t>Open</a:t>
            </a:r>
            <a:r>
              <a:rPr lang="en-US">
                <a:latin typeface="Inter"/>
              </a:rPr>
              <a:t> - opening price</a:t>
            </a:r>
          </a:p>
          <a:p>
            <a:pPr marL="742950" lvl="1" indent="-285750" fontAlgn="base">
              <a:buFont typeface="Wingdings" pitchFamily="2" charset="2"/>
              <a:buChar char="ü"/>
            </a:pPr>
            <a:r>
              <a:rPr lang="en-US">
                <a:latin typeface="inherit"/>
              </a:rPr>
              <a:t>High</a:t>
            </a:r>
            <a:r>
              <a:rPr lang="en-US">
                <a:latin typeface="Inter"/>
              </a:rPr>
              <a:t> - maximum price during the day</a:t>
            </a:r>
          </a:p>
          <a:p>
            <a:pPr marL="742950" lvl="1" indent="-285750" fontAlgn="base">
              <a:buFont typeface="Wingdings" pitchFamily="2" charset="2"/>
              <a:buChar char="ü"/>
            </a:pPr>
            <a:r>
              <a:rPr lang="en-US">
                <a:latin typeface="inherit"/>
              </a:rPr>
              <a:t>Low</a:t>
            </a:r>
            <a:r>
              <a:rPr lang="en-US">
                <a:latin typeface="Inter"/>
              </a:rPr>
              <a:t> - minimum price during the day</a:t>
            </a:r>
          </a:p>
          <a:p>
            <a:pPr marL="742950" lvl="1" indent="-285750" fontAlgn="base">
              <a:buFont typeface="Wingdings" pitchFamily="2" charset="2"/>
              <a:buChar char="ü"/>
            </a:pPr>
            <a:r>
              <a:rPr lang="en-US">
                <a:latin typeface="inherit"/>
              </a:rPr>
              <a:t>Close</a:t>
            </a:r>
            <a:r>
              <a:rPr lang="en-US">
                <a:latin typeface="Inter"/>
              </a:rPr>
              <a:t> - close price adjusted for splits</a:t>
            </a:r>
          </a:p>
          <a:p>
            <a:pPr marL="742950" lvl="1" indent="-285750" fontAlgn="base">
              <a:buFont typeface="Wingdings" pitchFamily="2" charset="2"/>
              <a:buChar char="ü"/>
            </a:pPr>
            <a:r>
              <a:rPr lang="en-US" err="1">
                <a:latin typeface="inherit"/>
              </a:rPr>
              <a:t>Adj</a:t>
            </a:r>
            <a:r>
              <a:rPr lang="en-US">
                <a:latin typeface="inherit"/>
              </a:rPr>
              <a:t> Close</a:t>
            </a:r>
            <a:r>
              <a:rPr lang="en-US">
                <a:latin typeface="Inter"/>
              </a:rPr>
              <a:t> - adjusted close price adjusted for both dividends and splits.</a:t>
            </a:r>
          </a:p>
          <a:p>
            <a:pPr marL="742950" lvl="1" indent="-285750" fontAlgn="base">
              <a:buFont typeface="Wingdings" pitchFamily="2" charset="2"/>
              <a:buChar char="ü"/>
            </a:pPr>
            <a:r>
              <a:rPr lang="en-US">
                <a:latin typeface="inherit"/>
              </a:rPr>
              <a:t>Volume</a:t>
            </a:r>
            <a:r>
              <a:rPr lang="en-US">
                <a:latin typeface="Inter"/>
              </a:rPr>
              <a:t> - the number of shares that changed hands during a given day</a:t>
            </a:r>
          </a:p>
          <a:p>
            <a:pPr fontAlgn="base"/>
            <a:r>
              <a:rPr lang="en-US">
                <a:latin typeface="Inter"/>
              </a:rPr>
              <a:t>All that ticker data is then stored in the stocks folder. Moreover, each filename is the corresponding ticker symbol. At last, </a:t>
            </a:r>
            <a:r>
              <a:rPr lang="en-US" err="1">
                <a:latin typeface="Inter"/>
              </a:rPr>
              <a:t>symbols_valid_meta.csv</a:t>
            </a:r>
            <a:r>
              <a:rPr lang="en-US">
                <a:latin typeface="Inter"/>
              </a:rPr>
              <a:t> contains some additional metadata for each ticker such as full name.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5884 stocks with data from their inception till 04-2021. We limited the dataset from 01-2018 to 04-2020.</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917485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131"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sp>
        <p:nvSpPr>
          <p:cNvPr id="132" name="Rectangle 67">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3"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72" name="Group 71">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5"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6"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77"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8"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9"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0"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1"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2"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3"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4"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5"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6"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7"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8"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9"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0"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1"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2"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3"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4"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5"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6"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7"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8"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2"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8"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9"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2"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14"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0"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5"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4"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sp>
        <p:nvSpPr>
          <p:cNvPr id="2" name="Rectangle 1">
            <a:extLst>
              <a:ext uri="{FF2B5EF4-FFF2-40B4-BE49-F238E27FC236}">
                <a16:creationId xmlns:a16="http://schemas.microsoft.com/office/drawing/2014/main" id="{75C54064-0B93-E545-B8E3-BE04090E8FCA}"/>
              </a:ext>
            </a:extLst>
          </p:cNvPr>
          <p:cNvSpPr/>
          <p:nvPr/>
        </p:nvSpPr>
        <p:spPr>
          <a:xfrm>
            <a:off x="1454373" y="1516063"/>
            <a:ext cx="4254053"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cap="all">
                <a:ln w="0"/>
                <a:solidFill>
                  <a:srgbClr val="FFFFFF"/>
                </a:solidFill>
                <a:effectLst>
                  <a:outerShdw blurRad="38100" dist="19050" dir="2700000" algn="tl" rotWithShape="0">
                    <a:schemeClr val="dk1">
                      <a:alpha val="40000"/>
                    </a:schemeClr>
                  </a:outerShdw>
                </a:effectLst>
                <a:latin typeface="+mj-lt"/>
                <a:ea typeface="+mj-ea"/>
                <a:cs typeface="+mj-cs"/>
              </a:rPr>
              <a:t>Architectural Flow</a:t>
            </a:r>
            <a:endParaRPr lang="en-US" sz="4800" b="0" cap="all" spc="0">
              <a:ln w="0"/>
              <a:solidFill>
                <a:srgbClr val="FFFFFF"/>
              </a:solidFill>
              <a:effectLst>
                <a:outerShdw blurRad="38100" dist="19050" dir="2700000" algn="tl" rotWithShape="0">
                  <a:schemeClr val="dk1">
                    <a:alpha val="40000"/>
                  </a:schemeClr>
                </a:outerShdw>
              </a:effectLst>
              <a:latin typeface="+mj-lt"/>
              <a:ea typeface="+mj-ea"/>
              <a:cs typeface="+mj-cs"/>
            </a:endParaRPr>
          </a:p>
        </p:txBody>
      </p:sp>
      <p:sp useBgFill="1">
        <p:nvSpPr>
          <p:cNvPr id="135"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1EB849-FC31-1C44-8864-FD1FC224F982}"/>
              </a:ext>
            </a:extLst>
          </p:cNvPr>
          <p:cNvPicPr>
            <a:picLocks noChangeAspect="1"/>
          </p:cNvPicPr>
          <p:nvPr/>
        </p:nvPicPr>
        <p:blipFill>
          <a:blip r:embed="rId3"/>
          <a:stretch>
            <a:fillRect/>
          </a:stretch>
        </p:blipFill>
        <p:spPr>
          <a:xfrm>
            <a:off x="7506586" y="920751"/>
            <a:ext cx="1986912" cy="4906091"/>
          </a:xfrm>
          <a:prstGeom prst="rect">
            <a:avLst/>
          </a:prstGeom>
        </p:spPr>
      </p:pic>
    </p:spTree>
    <p:extLst>
      <p:ext uri="{BB962C8B-B14F-4D97-AF65-F5344CB8AC3E}">
        <p14:creationId xmlns:p14="http://schemas.microsoft.com/office/powerpoint/2010/main" val="228384404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A930F-9D18-4D4F-A4EA-7A760BCC46D5}"/>
              </a:ext>
            </a:extLst>
          </p:cNvPr>
          <p:cNvSpPr/>
          <p:nvPr/>
        </p:nvSpPr>
        <p:spPr>
          <a:xfrm>
            <a:off x="2496872" y="-76691"/>
            <a:ext cx="5889754" cy="707886"/>
          </a:xfrm>
          <a:prstGeom prst="rect">
            <a:avLst/>
          </a:prstGeom>
          <a:noFill/>
        </p:spPr>
        <p:txBody>
          <a:bodyPr wrap="none" lIns="91440" tIns="45720" rIns="91440" bIns="45720">
            <a:spAutoFit/>
          </a:bodyPr>
          <a:lstStyle/>
          <a:p>
            <a:pPr algn="ctr"/>
            <a:r>
              <a:rPr lang="en-US" sz="4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Major Pre-Processing Steps</a:t>
            </a:r>
            <a:endParaRPr lang="en-US" sz="40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2D61B73-77E5-0A45-94E3-4133CA676314}"/>
              </a:ext>
            </a:extLst>
          </p:cNvPr>
          <p:cNvSpPr txBox="1"/>
          <p:nvPr/>
        </p:nvSpPr>
        <p:spPr>
          <a:xfrm>
            <a:off x="1052623" y="724006"/>
            <a:ext cx="4167962" cy="1477328"/>
          </a:xfrm>
          <a:prstGeom prst="rect">
            <a:avLst/>
          </a:prstGeom>
          <a:noFill/>
        </p:spPr>
        <p:txBody>
          <a:bodyPr wrap="square" rtlCol="0">
            <a:spAutoFit/>
          </a:bodyPr>
          <a:lstStyle/>
          <a:p>
            <a:pPr marL="285750" indent="-285750">
              <a:buFont typeface="Arial" panose="020B0604020202020204" pitchFamily="34" charset="0"/>
              <a:buChar char="•"/>
            </a:pPr>
            <a:r>
              <a:rPr lang="en-US" b="1"/>
              <a:t>Feature Engineering</a:t>
            </a:r>
          </a:p>
          <a:p>
            <a:pPr marL="285750" indent="-285750">
              <a:buFont typeface="Arial" panose="020B0604020202020204" pitchFamily="34" charset="0"/>
              <a:buChar char="•"/>
            </a:pPr>
            <a:r>
              <a:rPr lang="en-US" b="1"/>
              <a:t>Feature Scaling</a:t>
            </a:r>
            <a:r>
              <a:rPr lang="en-US"/>
              <a:t> </a:t>
            </a:r>
          </a:p>
          <a:p>
            <a:pPr marL="285750" indent="-285750">
              <a:buFont typeface="Arial" panose="020B0604020202020204" pitchFamily="34" charset="0"/>
              <a:buChar char="•"/>
            </a:pPr>
            <a:r>
              <a:rPr lang="en-US" b="1"/>
              <a:t>RFE(Recursive Feature Elimination)</a:t>
            </a:r>
          </a:p>
          <a:p>
            <a:pPr marL="285750" indent="-285750">
              <a:buFont typeface="Arial" panose="020B0604020202020204" pitchFamily="34" charset="0"/>
              <a:buChar char="•"/>
            </a:pPr>
            <a:r>
              <a:rPr lang="en-US" b="1"/>
              <a:t>PCA</a:t>
            </a:r>
          </a:p>
          <a:p>
            <a:pPr marL="285750" indent="-285750">
              <a:buFont typeface="Arial" panose="020B0604020202020204" pitchFamily="34" charset="0"/>
              <a:buChar char="•"/>
            </a:pPr>
            <a:endParaRPr lang="en-US"/>
          </a:p>
        </p:txBody>
      </p:sp>
      <p:pic>
        <p:nvPicPr>
          <p:cNvPr id="9" name="Picture 8">
            <a:extLst>
              <a:ext uri="{FF2B5EF4-FFF2-40B4-BE49-F238E27FC236}">
                <a16:creationId xmlns:a16="http://schemas.microsoft.com/office/drawing/2014/main" id="{78FE37E7-CDA4-7948-A2AF-750E2E717D29}"/>
              </a:ext>
            </a:extLst>
          </p:cNvPr>
          <p:cNvPicPr>
            <a:picLocks noChangeAspect="1"/>
          </p:cNvPicPr>
          <p:nvPr/>
        </p:nvPicPr>
        <p:blipFill rotWithShape="1">
          <a:blip r:embed="rId2"/>
          <a:srcRect t="-1" r="24761" b="-1"/>
          <a:stretch/>
        </p:blipFill>
        <p:spPr>
          <a:xfrm>
            <a:off x="4742121" y="712948"/>
            <a:ext cx="6230678" cy="5853051"/>
          </a:xfrm>
          <a:prstGeom prst="rect">
            <a:avLst/>
          </a:prstGeom>
        </p:spPr>
      </p:pic>
      <p:pic>
        <p:nvPicPr>
          <p:cNvPr id="5" name="Picture 4">
            <a:extLst>
              <a:ext uri="{FF2B5EF4-FFF2-40B4-BE49-F238E27FC236}">
                <a16:creationId xmlns:a16="http://schemas.microsoft.com/office/drawing/2014/main" id="{577F9D8A-3BA2-1348-A1A3-DA1CE151E061}"/>
              </a:ext>
            </a:extLst>
          </p:cNvPr>
          <p:cNvPicPr>
            <a:picLocks noChangeAspect="1"/>
          </p:cNvPicPr>
          <p:nvPr/>
        </p:nvPicPr>
        <p:blipFill>
          <a:blip r:embed="rId3"/>
          <a:stretch>
            <a:fillRect/>
          </a:stretch>
        </p:blipFill>
        <p:spPr>
          <a:xfrm>
            <a:off x="2030597" y="2340198"/>
            <a:ext cx="1733550" cy="4078941"/>
          </a:xfrm>
          <a:prstGeom prst="rect">
            <a:avLst/>
          </a:prstGeom>
        </p:spPr>
      </p:pic>
    </p:spTree>
    <p:extLst>
      <p:ext uri="{BB962C8B-B14F-4D97-AF65-F5344CB8AC3E}">
        <p14:creationId xmlns:p14="http://schemas.microsoft.com/office/powerpoint/2010/main" val="335731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CBB1C-3FB2-F741-92B7-A9331C5BFC40}"/>
              </a:ext>
            </a:extLst>
          </p:cNvPr>
          <p:cNvSpPr/>
          <p:nvPr/>
        </p:nvSpPr>
        <p:spPr>
          <a:xfrm>
            <a:off x="3359300" y="107177"/>
            <a:ext cx="4261295" cy="707886"/>
          </a:xfrm>
          <a:prstGeom prst="rect">
            <a:avLst/>
          </a:prstGeom>
          <a:noFill/>
        </p:spPr>
        <p:txBody>
          <a:bodyPr wrap="none" lIns="91440" tIns="45720" rIns="91440" bIns="45720">
            <a:spAutoFit/>
          </a:bodyPr>
          <a:lstStyle/>
          <a:p>
            <a:pPr algn="ctr"/>
            <a:r>
              <a:rPr lang="en-US" sz="4000" b="0" cap="none" spc="0">
                <a:ln w="0"/>
                <a:solidFill>
                  <a:schemeClr val="tx1"/>
                </a:solidFill>
                <a:effectLst>
                  <a:outerShdw blurRad="38100" dist="19050" dir="2700000" algn="tl" rotWithShape="0">
                    <a:schemeClr val="dk1">
                      <a:alpha val="40000"/>
                    </a:schemeClr>
                  </a:outerShdw>
                </a:effectLst>
              </a:rPr>
              <a:t>Feature Engineering</a:t>
            </a:r>
          </a:p>
        </p:txBody>
      </p:sp>
      <p:pic>
        <p:nvPicPr>
          <p:cNvPr id="4" name="Picture 3">
            <a:extLst>
              <a:ext uri="{FF2B5EF4-FFF2-40B4-BE49-F238E27FC236}">
                <a16:creationId xmlns:a16="http://schemas.microsoft.com/office/drawing/2014/main" id="{42FA94C3-45C4-D749-BDBD-4226C96A5AD6}"/>
              </a:ext>
            </a:extLst>
          </p:cNvPr>
          <p:cNvPicPr>
            <a:picLocks noChangeAspect="1"/>
          </p:cNvPicPr>
          <p:nvPr/>
        </p:nvPicPr>
        <p:blipFill>
          <a:blip r:embed="rId2"/>
          <a:stretch>
            <a:fillRect/>
          </a:stretch>
        </p:blipFill>
        <p:spPr>
          <a:xfrm>
            <a:off x="5122234" y="2557130"/>
            <a:ext cx="6749153" cy="3152553"/>
          </a:xfrm>
          <a:prstGeom prst="rect">
            <a:avLst/>
          </a:prstGeom>
        </p:spPr>
      </p:pic>
      <p:sp>
        <p:nvSpPr>
          <p:cNvPr id="5" name="TextBox 4">
            <a:extLst>
              <a:ext uri="{FF2B5EF4-FFF2-40B4-BE49-F238E27FC236}">
                <a16:creationId xmlns:a16="http://schemas.microsoft.com/office/drawing/2014/main" id="{3D08C6C9-F9A7-C847-95D1-2432ECEC8809}"/>
              </a:ext>
            </a:extLst>
          </p:cNvPr>
          <p:cNvSpPr txBox="1"/>
          <p:nvPr/>
        </p:nvSpPr>
        <p:spPr>
          <a:xfrm>
            <a:off x="1125279" y="815063"/>
            <a:ext cx="9941442" cy="1200329"/>
          </a:xfrm>
          <a:prstGeom prst="rect">
            <a:avLst/>
          </a:prstGeom>
          <a:noFill/>
        </p:spPr>
        <p:txBody>
          <a:bodyPr wrap="square" rtlCol="0">
            <a:spAutoFit/>
          </a:bodyPr>
          <a:lstStyle/>
          <a:p>
            <a:r>
              <a:rPr lang="en-US"/>
              <a:t>Feature engineering refers to the process of using domain knowledge to select and transform the most relevant variables from raw data when creating a predictive model using machine learning or statistical modeling. The goal of feature engineering and selection is to improve the performance of machine learning (ML) algorithms.</a:t>
            </a:r>
          </a:p>
        </p:txBody>
      </p:sp>
      <p:sp>
        <p:nvSpPr>
          <p:cNvPr id="6" name="TextBox 5">
            <a:extLst>
              <a:ext uri="{FF2B5EF4-FFF2-40B4-BE49-F238E27FC236}">
                <a16:creationId xmlns:a16="http://schemas.microsoft.com/office/drawing/2014/main" id="{3A18CFD3-F5A4-BE42-9367-CAADEF0F8B11}"/>
              </a:ext>
            </a:extLst>
          </p:cNvPr>
          <p:cNvSpPr txBox="1"/>
          <p:nvPr/>
        </p:nvSpPr>
        <p:spPr>
          <a:xfrm>
            <a:off x="1029586" y="2015392"/>
            <a:ext cx="3733800" cy="4801314"/>
          </a:xfrm>
          <a:prstGeom prst="rect">
            <a:avLst/>
          </a:prstGeom>
          <a:noFill/>
        </p:spPr>
        <p:txBody>
          <a:bodyPr wrap="square" rtlCol="0">
            <a:spAutoFit/>
          </a:bodyPr>
          <a:lstStyle/>
          <a:p>
            <a:pPr marL="285750" indent="-285750">
              <a:buFont typeface="Arial" panose="020B0604020202020204" pitchFamily="34" charset="0"/>
              <a:buChar char="•"/>
            </a:pPr>
            <a:r>
              <a:rPr lang="en-US"/>
              <a:t>Feature Creation: Creating features involves identifying the variables that will be most useful in the predictive model.</a:t>
            </a:r>
          </a:p>
          <a:p>
            <a:pPr marL="285750" indent="-285750">
              <a:buFont typeface="Arial" panose="020B0604020202020204" pitchFamily="34" charset="0"/>
              <a:buChar char="•"/>
            </a:pPr>
            <a:r>
              <a:rPr lang="en-US"/>
              <a:t>Transformations: Transformation involves manipulating the predictor variables to improve model performance</a:t>
            </a:r>
          </a:p>
          <a:p>
            <a:pPr marL="285750" indent="-285750">
              <a:buFont typeface="Arial" panose="020B0604020202020204" pitchFamily="34" charset="0"/>
              <a:buChar char="•"/>
            </a:pPr>
            <a:r>
              <a:rPr lang="en-US"/>
              <a:t>Feature Extraction: Feature extraction is the automatic creation of new variables by extracting them from raw data</a:t>
            </a:r>
          </a:p>
          <a:p>
            <a:pPr marL="285750" indent="-285750">
              <a:buFont typeface="Arial" panose="020B0604020202020204" pitchFamily="34" charset="0"/>
              <a:buChar char="•"/>
            </a:pPr>
            <a:r>
              <a:rPr lang="en-US"/>
              <a:t>Feature Selection: Feature selection algorithms essentially analyze, judge, and rank various features to determine which features are irrelevant and should be removed,</a:t>
            </a:r>
          </a:p>
        </p:txBody>
      </p:sp>
    </p:spTree>
    <p:extLst>
      <p:ext uri="{BB962C8B-B14F-4D97-AF65-F5344CB8AC3E}">
        <p14:creationId xmlns:p14="http://schemas.microsoft.com/office/powerpoint/2010/main" val="3540537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1" name="Picture 2">
            <a:extLst>
              <a:ext uri="{FF2B5EF4-FFF2-40B4-BE49-F238E27FC236}">
                <a16:creationId xmlns:a16="http://schemas.microsoft.com/office/drawing/2014/main" id="{FD3BFD04-77D1-4FB5-A159-35084E2C61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82" name="Group 14">
            <a:extLst>
              <a:ext uri="{FF2B5EF4-FFF2-40B4-BE49-F238E27FC236}">
                <a16:creationId xmlns:a16="http://schemas.microsoft.com/office/drawing/2014/main" id="{30B85FB2-B686-4546-B01D-17A122BAC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45CCB97F-DB3B-4939-ABF0-CEDED72496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9DEDF1F5-B144-4E61-A93B-DF131E62CEF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AB937A00-7D28-489C-BF2D-85C9FE1330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0" name="Freeform 7">
                <a:extLst>
                  <a:ext uri="{FF2B5EF4-FFF2-40B4-BE49-F238E27FC236}">
                    <a16:creationId xmlns:a16="http://schemas.microsoft.com/office/drawing/2014/main" id="{9B6FDA50-4B9D-47D9-8807-59651FD0D3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1" name="Freeform 8">
                <a:extLst>
                  <a:ext uri="{FF2B5EF4-FFF2-40B4-BE49-F238E27FC236}">
                    <a16:creationId xmlns:a16="http://schemas.microsoft.com/office/drawing/2014/main" id="{BFBE3212-C518-48C0-A538-22E13450E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2" name="Freeform 9">
                <a:extLst>
                  <a:ext uri="{FF2B5EF4-FFF2-40B4-BE49-F238E27FC236}">
                    <a16:creationId xmlns:a16="http://schemas.microsoft.com/office/drawing/2014/main" id="{DB66EBCA-80AB-4133-A201-9F8134577F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3" name="Freeform 10">
                <a:extLst>
                  <a:ext uri="{FF2B5EF4-FFF2-40B4-BE49-F238E27FC236}">
                    <a16:creationId xmlns:a16="http://schemas.microsoft.com/office/drawing/2014/main" id="{BE2107C9-8602-4900-B4B4-D13611B68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4" name="Freeform 11">
                <a:extLst>
                  <a:ext uri="{FF2B5EF4-FFF2-40B4-BE49-F238E27FC236}">
                    <a16:creationId xmlns:a16="http://schemas.microsoft.com/office/drawing/2014/main" id="{24B5E7BF-E3D5-41ED-908A-569FA6DE4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5" name="Freeform 12">
                <a:extLst>
                  <a:ext uri="{FF2B5EF4-FFF2-40B4-BE49-F238E27FC236}">
                    <a16:creationId xmlns:a16="http://schemas.microsoft.com/office/drawing/2014/main" id="{D270C773-B463-4311-BB4C-DC4C44FDAA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6" name="Freeform 13">
                <a:extLst>
                  <a:ext uri="{FF2B5EF4-FFF2-40B4-BE49-F238E27FC236}">
                    <a16:creationId xmlns:a16="http://schemas.microsoft.com/office/drawing/2014/main" id="{6BC18564-A239-4C4B-B7D5-4A3769CE3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7" name="Freeform 14">
                <a:extLst>
                  <a:ext uri="{FF2B5EF4-FFF2-40B4-BE49-F238E27FC236}">
                    <a16:creationId xmlns:a16="http://schemas.microsoft.com/office/drawing/2014/main" id="{3D9A7A0F-04F5-4EF6-B884-50AE0610F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8" name="Freeform 15">
                <a:extLst>
                  <a:ext uri="{FF2B5EF4-FFF2-40B4-BE49-F238E27FC236}">
                    <a16:creationId xmlns:a16="http://schemas.microsoft.com/office/drawing/2014/main" id="{7E0D4876-341D-4983-815A-4AEDD46F6F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9" name="Line 16">
                <a:extLst>
                  <a:ext uri="{FF2B5EF4-FFF2-40B4-BE49-F238E27FC236}">
                    <a16:creationId xmlns:a16="http://schemas.microsoft.com/office/drawing/2014/main" id="{5BEF60E7-344C-49D0-8748-3A3A37BD3F4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FB606D79-EB93-49B4-9387-4302CC9F3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1" name="Freeform 18">
                <a:extLst>
                  <a:ext uri="{FF2B5EF4-FFF2-40B4-BE49-F238E27FC236}">
                    <a16:creationId xmlns:a16="http://schemas.microsoft.com/office/drawing/2014/main" id="{BF49C646-5DA1-4717-B05F-99AB8E046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2" name="Freeform 19">
                <a:extLst>
                  <a:ext uri="{FF2B5EF4-FFF2-40B4-BE49-F238E27FC236}">
                    <a16:creationId xmlns:a16="http://schemas.microsoft.com/office/drawing/2014/main" id="{ADE02A67-7AE8-4FC3-B101-230871F1D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3" name="Freeform 20">
                <a:extLst>
                  <a:ext uri="{FF2B5EF4-FFF2-40B4-BE49-F238E27FC236}">
                    <a16:creationId xmlns:a16="http://schemas.microsoft.com/office/drawing/2014/main" id="{72BAD5DE-952F-4D28-96DE-61ECA1FFE2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4" name="Rectangle 21">
                <a:extLst>
                  <a:ext uri="{FF2B5EF4-FFF2-40B4-BE49-F238E27FC236}">
                    <a16:creationId xmlns:a16="http://schemas.microsoft.com/office/drawing/2014/main" id="{51BB8E4C-85FF-4480-A425-F9C672FCD7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3E649AA8-8534-4C24-BA83-9C0F4D9C0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6" name="Freeform 23">
                <a:extLst>
                  <a:ext uri="{FF2B5EF4-FFF2-40B4-BE49-F238E27FC236}">
                    <a16:creationId xmlns:a16="http://schemas.microsoft.com/office/drawing/2014/main" id="{3A3C2D0A-7FF6-4F97-99B9-973E5E8381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7" name="Freeform 24">
                <a:extLst>
                  <a:ext uri="{FF2B5EF4-FFF2-40B4-BE49-F238E27FC236}">
                    <a16:creationId xmlns:a16="http://schemas.microsoft.com/office/drawing/2014/main" id="{1D33A404-96DB-40D1-A361-5C09D2FF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8" name="Freeform 25">
                <a:extLst>
                  <a:ext uri="{FF2B5EF4-FFF2-40B4-BE49-F238E27FC236}">
                    <a16:creationId xmlns:a16="http://schemas.microsoft.com/office/drawing/2014/main" id="{B67A8029-EDD8-46B3-A24F-3484B84ADA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9" name="Freeform 26">
                <a:extLst>
                  <a:ext uri="{FF2B5EF4-FFF2-40B4-BE49-F238E27FC236}">
                    <a16:creationId xmlns:a16="http://schemas.microsoft.com/office/drawing/2014/main" id="{2C111128-EAC0-4125-BEAF-48D4861BE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0" name="Freeform 27">
                <a:extLst>
                  <a:ext uri="{FF2B5EF4-FFF2-40B4-BE49-F238E27FC236}">
                    <a16:creationId xmlns:a16="http://schemas.microsoft.com/office/drawing/2014/main" id="{90EF503E-0E60-484F-8786-498B52448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1" name="Freeform 28">
                <a:extLst>
                  <a:ext uri="{FF2B5EF4-FFF2-40B4-BE49-F238E27FC236}">
                    <a16:creationId xmlns:a16="http://schemas.microsoft.com/office/drawing/2014/main" id="{BAEB64C1-8AA2-4861-8AFD-01864EF23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2" name="Freeform 29">
                <a:extLst>
                  <a:ext uri="{FF2B5EF4-FFF2-40B4-BE49-F238E27FC236}">
                    <a16:creationId xmlns:a16="http://schemas.microsoft.com/office/drawing/2014/main" id="{7B868A5A-03B3-474C-AB72-31AB04835E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3" name="Freeform 30">
                <a:extLst>
                  <a:ext uri="{FF2B5EF4-FFF2-40B4-BE49-F238E27FC236}">
                    <a16:creationId xmlns:a16="http://schemas.microsoft.com/office/drawing/2014/main" id="{C09ACD48-1E0F-4BCB-9028-0B79C43DE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4" name="Freeform 31">
                <a:extLst>
                  <a:ext uri="{FF2B5EF4-FFF2-40B4-BE49-F238E27FC236}">
                    <a16:creationId xmlns:a16="http://schemas.microsoft.com/office/drawing/2014/main" id="{B5D4FF3D-341E-4DFE-B4CD-9916246F59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3E7B0719-8F32-457D-83EB-E0A00622B4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E056FF60-EFE3-4685-95A1-AEDB7F562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9EA8FB-5CA0-4030-853C-54B4993049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0" name="Freeform 34">
                <a:extLst>
                  <a:ext uri="{FF2B5EF4-FFF2-40B4-BE49-F238E27FC236}">
                    <a16:creationId xmlns:a16="http://schemas.microsoft.com/office/drawing/2014/main" id="{387B387A-44A6-42A0-BACA-71AC19FCA0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1" name="Freeform 35">
                <a:extLst>
                  <a:ext uri="{FF2B5EF4-FFF2-40B4-BE49-F238E27FC236}">
                    <a16:creationId xmlns:a16="http://schemas.microsoft.com/office/drawing/2014/main" id="{4424F11E-20C0-4CFE-BE79-CDE4469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2" name="Freeform 36">
                <a:extLst>
                  <a:ext uri="{FF2B5EF4-FFF2-40B4-BE49-F238E27FC236}">
                    <a16:creationId xmlns:a16="http://schemas.microsoft.com/office/drawing/2014/main" id="{7BEDF974-EB25-4769-BDD6-F16430FF2C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3" name="Freeform 37">
                <a:extLst>
                  <a:ext uri="{FF2B5EF4-FFF2-40B4-BE49-F238E27FC236}">
                    <a16:creationId xmlns:a16="http://schemas.microsoft.com/office/drawing/2014/main" id="{7AD36026-D842-4FF4-905B-CEA8481F5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4" name="Freeform 38">
                <a:extLst>
                  <a:ext uri="{FF2B5EF4-FFF2-40B4-BE49-F238E27FC236}">
                    <a16:creationId xmlns:a16="http://schemas.microsoft.com/office/drawing/2014/main" id="{5EBAAB58-B39B-410E-97BA-4D33B0A9C0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5" name="Freeform 39">
                <a:extLst>
                  <a:ext uri="{FF2B5EF4-FFF2-40B4-BE49-F238E27FC236}">
                    <a16:creationId xmlns:a16="http://schemas.microsoft.com/office/drawing/2014/main" id="{57F900A9-A201-4C4D-9229-14F784AEC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6" name="Freeform 40">
                <a:extLst>
                  <a:ext uri="{FF2B5EF4-FFF2-40B4-BE49-F238E27FC236}">
                    <a16:creationId xmlns:a16="http://schemas.microsoft.com/office/drawing/2014/main" id="{EFF4B280-5D63-4917-8757-8088E70BA2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7" name="Rectangle 41">
                <a:extLst>
                  <a:ext uri="{FF2B5EF4-FFF2-40B4-BE49-F238E27FC236}">
                    <a16:creationId xmlns:a16="http://schemas.microsoft.com/office/drawing/2014/main" id="{9CD67EA3-2BB1-4AE4-AFF9-BE18B6161B6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p:nvSpPr>
          <p:cNvPr id="2" name="Rectangle 1">
            <a:extLst>
              <a:ext uri="{FF2B5EF4-FFF2-40B4-BE49-F238E27FC236}">
                <a16:creationId xmlns:a16="http://schemas.microsoft.com/office/drawing/2014/main" id="{5E1154D2-F313-E345-ABD9-221CD39901AC}"/>
              </a:ext>
            </a:extLst>
          </p:cNvPr>
          <p:cNvSpPr/>
          <p:nvPr/>
        </p:nvSpPr>
        <p:spPr>
          <a:xfrm>
            <a:off x="6569957" y="618518"/>
            <a:ext cx="474708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a:ln w="0"/>
                <a:effectLst>
                  <a:outerShdw blurRad="38100" dist="19050" dir="2700000" algn="tl" rotWithShape="0">
                    <a:schemeClr val="dk1">
                      <a:alpha val="40000"/>
                    </a:schemeClr>
                  </a:outerShdw>
                </a:effectLst>
                <a:latin typeface="+mj-lt"/>
                <a:ea typeface="+mj-ea"/>
                <a:cs typeface="+mj-cs"/>
              </a:rPr>
              <a:t>Recursive Feature Elimination</a:t>
            </a:r>
            <a:endParaRPr lang="en-US" sz="3600" b="0" cap="all" spc="0">
              <a:ln w="0"/>
              <a:effectLst>
                <a:outerShdw blurRad="38100" dist="19050" dir="2700000" algn="tl" rotWithShape="0">
                  <a:schemeClr val="dk1">
                    <a:alpha val="40000"/>
                  </a:schemeClr>
                </a:outerShdw>
              </a:effectLst>
              <a:latin typeface="+mj-lt"/>
              <a:ea typeface="+mj-ea"/>
              <a:cs typeface="+mj-cs"/>
            </a:endParaRPr>
          </a:p>
        </p:txBody>
      </p:sp>
      <p:sp>
        <p:nvSpPr>
          <p:cNvPr id="8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358BCA-04DC-7445-A0A8-D78400506C3B}"/>
              </a:ext>
            </a:extLst>
          </p:cNvPr>
          <p:cNvPicPr>
            <a:picLocks noChangeAspect="1"/>
          </p:cNvPicPr>
          <p:nvPr/>
        </p:nvPicPr>
        <p:blipFill rotWithShape="1">
          <a:blip r:embed="rId4"/>
          <a:srcRect t="45375" r="69876"/>
          <a:stretch/>
        </p:blipFill>
        <p:spPr>
          <a:xfrm>
            <a:off x="2732567" y="910432"/>
            <a:ext cx="1637485" cy="2449686"/>
          </a:xfrm>
          <a:prstGeom prst="rect">
            <a:avLst/>
          </a:prstGeom>
        </p:spPr>
      </p:pic>
      <p:pic>
        <p:nvPicPr>
          <p:cNvPr id="8" name="Picture 7">
            <a:extLst>
              <a:ext uri="{FF2B5EF4-FFF2-40B4-BE49-F238E27FC236}">
                <a16:creationId xmlns:a16="http://schemas.microsoft.com/office/drawing/2014/main" id="{03D6E600-0DE5-2E4F-847A-0D9F1581DF16}"/>
              </a:ext>
            </a:extLst>
          </p:cNvPr>
          <p:cNvPicPr>
            <a:picLocks noChangeAspect="1"/>
          </p:cNvPicPr>
          <p:nvPr/>
        </p:nvPicPr>
        <p:blipFill>
          <a:blip r:embed="rId5"/>
          <a:stretch>
            <a:fillRect/>
          </a:stretch>
        </p:blipFill>
        <p:spPr>
          <a:xfrm>
            <a:off x="1886363" y="3513327"/>
            <a:ext cx="3540860" cy="2514011"/>
          </a:xfrm>
          <a:prstGeom prst="rect">
            <a:avLst/>
          </a:prstGeom>
        </p:spPr>
      </p:pic>
      <p:sp>
        <p:nvSpPr>
          <p:cNvPr id="6" name="TextBox 5">
            <a:extLst>
              <a:ext uri="{FF2B5EF4-FFF2-40B4-BE49-F238E27FC236}">
                <a16:creationId xmlns:a16="http://schemas.microsoft.com/office/drawing/2014/main" id="{1684465C-0A8E-1144-B532-5490BB18594D}"/>
              </a:ext>
            </a:extLst>
          </p:cNvPr>
          <p:cNvSpPr txBox="1"/>
          <p:nvPr/>
        </p:nvSpPr>
        <p:spPr>
          <a:xfrm>
            <a:off x="6569957" y="2249487"/>
            <a:ext cx="4747087" cy="3541714"/>
          </a:xfrm>
          <a:prstGeom prst="rect">
            <a:avLst/>
          </a:prstGeom>
        </p:spPr>
        <p:txBody>
          <a:bodyPr vert="horz" lIns="91440" tIns="45720" rIns="91440" bIns="45720" rtlCol="0">
            <a:normAutofit/>
          </a:bodyPr>
          <a:lstStyle/>
          <a:p>
            <a:pPr indent="-228600" defTabSz="914400">
              <a:lnSpc>
                <a:spcPct val="110000"/>
              </a:lnSpc>
              <a:spcAft>
                <a:spcPts val="600"/>
              </a:spcAft>
              <a:buSzPct val="125000"/>
              <a:buFont typeface="Arial" panose="020B0604020202020204" pitchFamily="34" charset="0"/>
              <a:buChar char="•"/>
            </a:pPr>
            <a:r>
              <a:rPr lang="en-US" sz="1300"/>
              <a:t>Recursive feature elimination (RFE) is a feature selection method that fits a model and removes the weakest feature (or features) until the specified number of features is reached. Features are ranked by the model’s coef_ or feature_importances_ attributes, and by recursively eliminating a small number of features per loop, RFE attempts to eliminate dependencies and collinearity that may exist in the model.</a:t>
            </a:r>
          </a:p>
          <a:p>
            <a:pPr indent="-228600" defTabSz="914400">
              <a:lnSpc>
                <a:spcPct val="110000"/>
              </a:lnSpc>
              <a:spcAft>
                <a:spcPts val="600"/>
              </a:spcAft>
              <a:buSzPct val="125000"/>
              <a:buFont typeface="Arial" panose="020B0604020202020204" pitchFamily="34" charset="0"/>
              <a:buChar char="•"/>
            </a:pPr>
            <a:br>
              <a:rPr lang="en-US" sz="1300"/>
            </a:br>
            <a:r>
              <a:rPr lang="en-US" sz="1300"/>
              <a:t>RFE requires a specified number of features to keep, however it is often not known in advance how many features are valid. To find the optimal number of features cross-validation is used with RFE to score different feature subsets and select the best scoring collection of features. The RFECV visualizer plots the number of features in the model along with their cross-validated test score and variability and visualizes the selected number of features.</a:t>
            </a:r>
          </a:p>
        </p:txBody>
      </p:sp>
    </p:spTree>
    <p:extLst>
      <p:ext uri="{BB962C8B-B14F-4D97-AF65-F5344CB8AC3E}">
        <p14:creationId xmlns:p14="http://schemas.microsoft.com/office/powerpoint/2010/main" val="331712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3709CF-C144-014B-A826-0C9ECE42A253}"/>
              </a:ext>
            </a:extLst>
          </p:cNvPr>
          <p:cNvSpPr/>
          <p:nvPr/>
        </p:nvSpPr>
        <p:spPr>
          <a:xfrm>
            <a:off x="2197602" y="195882"/>
            <a:ext cx="7796795" cy="707886"/>
          </a:xfrm>
          <a:prstGeom prst="rect">
            <a:avLst/>
          </a:prstGeom>
          <a:noFill/>
        </p:spPr>
        <p:txBody>
          <a:bodyPr wrap="square" lIns="91440" tIns="45720" rIns="91440" bIns="45720">
            <a:spAutoFit/>
          </a:bodyPr>
          <a:lstStyle/>
          <a:p>
            <a:pPr algn="ctr"/>
            <a:r>
              <a:rPr lang="en-US" sz="4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LSTM(</a:t>
            </a:r>
            <a:r>
              <a:rPr lang="en-US" sz="4000" b="1"/>
              <a:t>Long Short Term Memory</a:t>
            </a:r>
            <a:r>
              <a:rPr lang="en-US" sz="4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40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7FC3BA9-7665-1B4A-82C2-B02F8D521AD9}"/>
              </a:ext>
            </a:extLst>
          </p:cNvPr>
          <p:cNvPicPr>
            <a:picLocks noChangeAspect="1"/>
          </p:cNvPicPr>
          <p:nvPr/>
        </p:nvPicPr>
        <p:blipFill rotWithShape="1">
          <a:blip r:embed="rId2"/>
          <a:srcRect l="53916" t="53488" r="24122"/>
          <a:stretch/>
        </p:blipFill>
        <p:spPr>
          <a:xfrm>
            <a:off x="9487075" y="1032757"/>
            <a:ext cx="2437601" cy="4251625"/>
          </a:xfrm>
          <a:prstGeom prst="rect">
            <a:avLst/>
          </a:prstGeom>
        </p:spPr>
      </p:pic>
      <p:sp>
        <p:nvSpPr>
          <p:cNvPr id="5" name="TextBox 4">
            <a:extLst>
              <a:ext uri="{FF2B5EF4-FFF2-40B4-BE49-F238E27FC236}">
                <a16:creationId xmlns:a16="http://schemas.microsoft.com/office/drawing/2014/main" id="{4EA08CFC-34BB-1745-BBA1-44A368EB72E4}"/>
              </a:ext>
            </a:extLst>
          </p:cNvPr>
          <p:cNvSpPr txBox="1"/>
          <p:nvPr/>
        </p:nvSpPr>
        <p:spPr>
          <a:xfrm>
            <a:off x="765543" y="1190847"/>
            <a:ext cx="8623005" cy="1754326"/>
          </a:xfrm>
          <a:prstGeom prst="rect">
            <a:avLst/>
          </a:prstGeom>
          <a:noFill/>
        </p:spPr>
        <p:txBody>
          <a:bodyPr wrap="square" rtlCol="0">
            <a:spAutoFit/>
          </a:bodyPr>
          <a:lstStyle/>
          <a:p>
            <a:r>
              <a:rPr lang="en-US"/>
              <a:t>To grasp the concept and importance of LSTM, you’ll need to understand why we need LSTM. What are the limitations of other Neural Network architectures that made us feel that we need another architecture that is suitable for processing Sequential Data.For this, you’ll also need to understand the working and shortcomings of Recurrent Neural Networks (RNN), as LSTM is a modified architecture of RNN.</a:t>
            </a:r>
          </a:p>
          <a:p>
            <a:endParaRPr lang="en-US"/>
          </a:p>
        </p:txBody>
      </p:sp>
      <p:pic>
        <p:nvPicPr>
          <p:cNvPr id="7" name="Picture 6">
            <a:extLst>
              <a:ext uri="{FF2B5EF4-FFF2-40B4-BE49-F238E27FC236}">
                <a16:creationId xmlns:a16="http://schemas.microsoft.com/office/drawing/2014/main" id="{7856E9E6-736B-3341-8760-F12A9DC661DF}"/>
              </a:ext>
            </a:extLst>
          </p:cNvPr>
          <p:cNvPicPr>
            <a:picLocks noChangeAspect="1"/>
          </p:cNvPicPr>
          <p:nvPr/>
        </p:nvPicPr>
        <p:blipFill>
          <a:blip r:embed="rId3"/>
          <a:stretch>
            <a:fillRect/>
          </a:stretch>
        </p:blipFill>
        <p:spPr>
          <a:xfrm>
            <a:off x="1581416" y="2783676"/>
            <a:ext cx="5892326" cy="1754326"/>
          </a:xfrm>
          <a:prstGeom prst="rect">
            <a:avLst/>
          </a:prstGeom>
        </p:spPr>
      </p:pic>
      <p:pic>
        <p:nvPicPr>
          <p:cNvPr id="9" name="Picture 8">
            <a:extLst>
              <a:ext uri="{FF2B5EF4-FFF2-40B4-BE49-F238E27FC236}">
                <a16:creationId xmlns:a16="http://schemas.microsoft.com/office/drawing/2014/main" id="{20263757-B94B-B647-A589-9B2F23BE837C}"/>
              </a:ext>
            </a:extLst>
          </p:cNvPr>
          <p:cNvPicPr>
            <a:picLocks noChangeAspect="1"/>
          </p:cNvPicPr>
          <p:nvPr/>
        </p:nvPicPr>
        <p:blipFill>
          <a:blip r:embed="rId4"/>
          <a:stretch>
            <a:fillRect/>
          </a:stretch>
        </p:blipFill>
        <p:spPr>
          <a:xfrm>
            <a:off x="1581416" y="4662741"/>
            <a:ext cx="4008476" cy="2008823"/>
          </a:xfrm>
          <a:prstGeom prst="rect">
            <a:avLst/>
          </a:prstGeom>
        </p:spPr>
      </p:pic>
      <p:pic>
        <p:nvPicPr>
          <p:cNvPr id="11" name="Picture 10">
            <a:extLst>
              <a:ext uri="{FF2B5EF4-FFF2-40B4-BE49-F238E27FC236}">
                <a16:creationId xmlns:a16="http://schemas.microsoft.com/office/drawing/2014/main" id="{D9FBB968-D4C2-9546-976C-1E5E1664C9FD}"/>
              </a:ext>
            </a:extLst>
          </p:cNvPr>
          <p:cNvPicPr>
            <a:picLocks noChangeAspect="1"/>
          </p:cNvPicPr>
          <p:nvPr/>
        </p:nvPicPr>
        <p:blipFill>
          <a:blip r:embed="rId5"/>
          <a:stretch>
            <a:fillRect/>
          </a:stretch>
        </p:blipFill>
        <p:spPr>
          <a:xfrm>
            <a:off x="6150692" y="4825081"/>
            <a:ext cx="1959710" cy="1846483"/>
          </a:xfrm>
          <a:prstGeom prst="rect">
            <a:avLst/>
          </a:prstGeom>
        </p:spPr>
      </p:pic>
    </p:spTree>
    <p:extLst>
      <p:ext uri="{BB962C8B-B14F-4D97-AF65-F5344CB8AC3E}">
        <p14:creationId xmlns:p14="http://schemas.microsoft.com/office/powerpoint/2010/main" val="381143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sp>
        <p:nvSpPr>
          <p:cNvPr id="68" name="Rectangle 67">
            <a:extLst>
              <a:ext uri="{FF2B5EF4-FFF2-40B4-BE49-F238E27FC236}">
                <a16:creationId xmlns:a16="http://schemas.microsoft.com/office/drawing/2014/main" id="{CD614432-46FD-4B63-8194-64F233F941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57D43E06-E0E9-45FB-9DD8-4513BF040A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BC31D834-B127-4A66-A0A9-2956DB0766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72" name="Freeform 6">
              <a:extLst>
                <a:ext uri="{FF2B5EF4-FFF2-40B4-BE49-F238E27FC236}">
                  <a16:creationId xmlns:a16="http://schemas.microsoft.com/office/drawing/2014/main" id="{AEB45F0E-3639-41ED-99CC-CCA38D61D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3" name="Freeform 7">
              <a:extLst>
                <a:ext uri="{FF2B5EF4-FFF2-40B4-BE49-F238E27FC236}">
                  <a16:creationId xmlns:a16="http://schemas.microsoft.com/office/drawing/2014/main" id="{5302B214-0D24-40CA-BFB4-CF38694B0D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4" name="Rectangle 8">
              <a:extLst>
                <a:ext uri="{FF2B5EF4-FFF2-40B4-BE49-F238E27FC236}">
                  <a16:creationId xmlns:a16="http://schemas.microsoft.com/office/drawing/2014/main" id="{BB18DCBD-D74A-40C8-B325-B49FC52BA28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75" name="Freeform 9">
              <a:extLst>
                <a:ext uri="{FF2B5EF4-FFF2-40B4-BE49-F238E27FC236}">
                  <a16:creationId xmlns:a16="http://schemas.microsoft.com/office/drawing/2014/main" id="{02CFFDAE-C576-45A9-8D6F-3FF8F2EAF5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6" name="Freeform 10">
              <a:extLst>
                <a:ext uri="{FF2B5EF4-FFF2-40B4-BE49-F238E27FC236}">
                  <a16:creationId xmlns:a16="http://schemas.microsoft.com/office/drawing/2014/main" id="{382510FF-8736-4655-A749-972F90D8B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7" name="Freeform 11">
              <a:extLst>
                <a:ext uri="{FF2B5EF4-FFF2-40B4-BE49-F238E27FC236}">
                  <a16:creationId xmlns:a16="http://schemas.microsoft.com/office/drawing/2014/main" id="{302B8B45-64D1-4E5D-BBCC-AB578EC64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8" name="Freeform 12">
              <a:extLst>
                <a:ext uri="{FF2B5EF4-FFF2-40B4-BE49-F238E27FC236}">
                  <a16:creationId xmlns:a16="http://schemas.microsoft.com/office/drawing/2014/main" id="{C63FCB23-1A4C-4B0E-991C-1E1AD04759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9" name="Freeform 13">
              <a:extLst>
                <a:ext uri="{FF2B5EF4-FFF2-40B4-BE49-F238E27FC236}">
                  <a16:creationId xmlns:a16="http://schemas.microsoft.com/office/drawing/2014/main" id="{49B472C6-502A-452F-857D-3007E7519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0" name="Freeform 14">
              <a:extLst>
                <a:ext uri="{FF2B5EF4-FFF2-40B4-BE49-F238E27FC236}">
                  <a16:creationId xmlns:a16="http://schemas.microsoft.com/office/drawing/2014/main" id="{1887487B-9617-48BB-BC6E-2E095DDB7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1" name="Freeform 15">
              <a:extLst>
                <a:ext uri="{FF2B5EF4-FFF2-40B4-BE49-F238E27FC236}">
                  <a16:creationId xmlns:a16="http://schemas.microsoft.com/office/drawing/2014/main" id="{8CCC40D8-3574-4709-B597-0C9EB8AC97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2" name="Freeform 16">
              <a:extLst>
                <a:ext uri="{FF2B5EF4-FFF2-40B4-BE49-F238E27FC236}">
                  <a16:creationId xmlns:a16="http://schemas.microsoft.com/office/drawing/2014/main" id="{5C2DE696-C0F1-4470-AA20-1B185DFE05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3" name="Freeform 17">
              <a:extLst>
                <a:ext uri="{FF2B5EF4-FFF2-40B4-BE49-F238E27FC236}">
                  <a16:creationId xmlns:a16="http://schemas.microsoft.com/office/drawing/2014/main" id="{3044BF69-E88A-4FE6-A7C7-E6222C39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4" name="Freeform 18">
              <a:extLst>
                <a:ext uri="{FF2B5EF4-FFF2-40B4-BE49-F238E27FC236}">
                  <a16:creationId xmlns:a16="http://schemas.microsoft.com/office/drawing/2014/main" id="{87F8C68F-552A-4831-87FC-D45485F782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5" name="Freeform 19">
              <a:extLst>
                <a:ext uri="{FF2B5EF4-FFF2-40B4-BE49-F238E27FC236}">
                  <a16:creationId xmlns:a16="http://schemas.microsoft.com/office/drawing/2014/main" id="{439F4E03-58CC-4C01-B28D-4B4B5A6CF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6" name="Freeform 20">
              <a:extLst>
                <a:ext uri="{FF2B5EF4-FFF2-40B4-BE49-F238E27FC236}">
                  <a16:creationId xmlns:a16="http://schemas.microsoft.com/office/drawing/2014/main" id="{638B9EF8-62E2-409B-A243-493F3008A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7" name="Freeform 21">
              <a:extLst>
                <a:ext uri="{FF2B5EF4-FFF2-40B4-BE49-F238E27FC236}">
                  <a16:creationId xmlns:a16="http://schemas.microsoft.com/office/drawing/2014/main" id="{BF251EFD-0032-41FD-A617-D4F06953E0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8" name="Freeform 22">
              <a:extLst>
                <a:ext uri="{FF2B5EF4-FFF2-40B4-BE49-F238E27FC236}">
                  <a16:creationId xmlns:a16="http://schemas.microsoft.com/office/drawing/2014/main" id="{3DF212F4-57CD-4E08-BC1F-CA81C516C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9" name="Freeform 23">
              <a:extLst>
                <a:ext uri="{FF2B5EF4-FFF2-40B4-BE49-F238E27FC236}">
                  <a16:creationId xmlns:a16="http://schemas.microsoft.com/office/drawing/2014/main" id="{6C8506A9-98D5-4346-BA53-7BE67D7D0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0" name="Freeform 24">
              <a:extLst>
                <a:ext uri="{FF2B5EF4-FFF2-40B4-BE49-F238E27FC236}">
                  <a16:creationId xmlns:a16="http://schemas.microsoft.com/office/drawing/2014/main" id="{7D36D3DC-4B56-4591-B3CB-20F2A8E08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1" name="Freeform 25">
              <a:extLst>
                <a:ext uri="{FF2B5EF4-FFF2-40B4-BE49-F238E27FC236}">
                  <a16:creationId xmlns:a16="http://schemas.microsoft.com/office/drawing/2014/main" id="{19C17C52-3CF4-4CB1-93B0-D71E838B5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2" name="Freeform 26">
              <a:extLst>
                <a:ext uri="{FF2B5EF4-FFF2-40B4-BE49-F238E27FC236}">
                  <a16:creationId xmlns:a16="http://schemas.microsoft.com/office/drawing/2014/main" id="{F723AE18-264F-4AA7-88D7-83570E326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3" name="Freeform 27">
              <a:extLst>
                <a:ext uri="{FF2B5EF4-FFF2-40B4-BE49-F238E27FC236}">
                  <a16:creationId xmlns:a16="http://schemas.microsoft.com/office/drawing/2014/main" id="{4CCF1D1F-3F13-4891-8139-ADA1CD8DD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4" name="Freeform 28">
              <a:extLst>
                <a:ext uri="{FF2B5EF4-FFF2-40B4-BE49-F238E27FC236}">
                  <a16:creationId xmlns:a16="http://schemas.microsoft.com/office/drawing/2014/main" id="{78BFA10C-74DF-41B4-8E08-50CC82B7A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5" name="Freeform 29">
              <a:extLst>
                <a:ext uri="{FF2B5EF4-FFF2-40B4-BE49-F238E27FC236}">
                  <a16:creationId xmlns:a16="http://schemas.microsoft.com/office/drawing/2014/main" id="{DFCDD40B-D4BD-4091-9EE8-869FF64F0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6" name="Freeform 30">
              <a:extLst>
                <a:ext uri="{FF2B5EF4-FFF2-40B4-BE49-F238E27FC236}">
                  <a16:creationId xmlns:a16="http://schemas.microsoft.com/office/drawing/2014/main" id="{C795EC66-071B-4C40-934A-C3AB55649B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7" name="Freeform 31">
              <a:extLst>
                <a:ext uri="{FF2B5EF4-FFF2-40B4-BE49-F238E27FC236}">
                  <a16:creationId xmlns:a16="http://schemas.microsoft.com/office/drawing/2014/main" id="{4DFDE558-A234-4BD5-A26C-99870882F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8" name="Freeform 32">
              <a:extLst>
                <a:ext uri="{FF2B5EF4-FFF2-40B4-BE49-F238E27FC236}">
                  <a16:creationId xmlns:a16="http://schemas.microsoft.com/office/drawing/2014/main" id="{0A007A33-7683-48EB-9714-ADEDDC1DB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Rectangle 33">
              <a:extLst>
                <a:ext uri="{FF2B5EF4-FFF2-40B4-BE49-F238E27FC236}">
                  <a16:creationId xmlns:a16="http://schemas.microsoft.com/office/drawing/2014/main" id="{EC290698-D471-4505-B43E-87EEFB3619E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00" name="Freeform 34">
              <a:extLst>
                <a:ext uri="{FF2B5EF4-FFF2-40B4-BE49-F238E27FC236}">
                  <a16:creationId xmlns:a16="http://schemas.microsoft.com/office/drawing/2014/main" id="{8B75059B-DDB3-4BDF-9AE6-D9A4A5ED43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35">
              <a:extLst>
                <a:ext uri="{FF2B5EF4-FFF2-40B4-BE49-F238E27FC236}">
                  <a16:creationId xmlns:a16="http://schemas.microsoft.com/office/drawing/2014/main" id="{81B849DB-E967-4042-B061-AD30AB053F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36">
              <a:extLst>
                <a:ext uri="{FF2B5EF4-FFF2-40B4-BE49-F238E27FC236}">
                  <a16:creationId xmlns:a16="http://schemas.microsoft.com/office/drawing/2014/main" id="{E8E1D58B-C2EE-4DAC-BC7D-ABC55F5C3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7">
              <a:extLst>
                <a:ext uri="{FF2B5EF4-FFF2-40B4-BE49-F238E27FC236}">
                  <a16:creationId xmlns:a16="http://schemas.microsoft.com/office/drawing/2014/main" id="{7D867EE2-CC64-459F-B1FD-5770B0C858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8">
              <a:extLst>
                <a:ext uri="{FF2B5EF4-FFF2-40B4-BE49-F238E27FC236}">
                  <a16:creationId xmlns:a16="http://schemas.microsoft.com/office/drawing/2014/main" id="{96DBF1BF-0F1A-4646-B493-2C210BF91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5" name="Freeform 39">
              <a:extLst>
                <a:ext uri="{FF2B5EF4-FFF2-40B4-BE49-F238E27FC236}">
                  <a16:creationId xmlns:a16="http://schemas.microsoft.com/office/drawing/2014/main" id="{C14EBC57-DC59-4BAB-BFEF-5E2A17202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6" name="Freeform 40">
              <a:extLst>
                <a:ext uri="{FF2B5EF4-FFF2-40B4-BE49-F238E27FC236}">
                  <a16:creationId xmlns:a16="http://schemas.microsoft.com/office/drawing/2014/main" id="{05A2794A-7B60-4B1F-B43C-C08F51C667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7" name="Freeform 41">
              <a:extLst>
                <a:ext uri="{FF2B5EF4-FFF2-40B4-BE49-F238E27FC236}">
                  <a16:creationId xmlns:a16="http://schemas.microsoft.com/office/drawing/2014/main" id="{3394CF13-32C3-4BE9-AA6D-DF8F825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8" name="Freeform 42">
              <a:extLst>
                <a:ext uri="{FF2B5EF4-FFF2-40B4-BE49-F238E27FC236}">
                  <a16:creationId xmlns:a16="http://schemas.microsoft.com/office/drawing/2014/main" id="{2E4C0BA3-1B29-4D8C-9E6E-CDAFF7C95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9" name="Freeform 43">
              <a:extLst>
                <a:ext uri="{FF2B5EF4-FFF2-40B4-BE49-F238E27FC236}">
                  <a16:creationId xmlns:a16="http://schemas.microsoft.com/office/drawing/2014/main" id="{A8623A34-11DB-4490-AF5D-26513AD50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0" name="Freeform 44">
              <a:extLst>
                <a:ext uri="{FF2B5EF4-FFF2-40B4-BE49-F238E27FC236}">
                  <a16:creationId xmlns:a16="http://schemas.microsoft.com/office/drawing/2014/main" id="{AA01C5BF-55D0-406B-9447-9E6323AB46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1" name="Rectangle 45">
              <a:extLst>
                <a:ext uri="{FF2B5EF4-FFF2-40B4-BE49-F238E27FC236}">
                  <a16:creationId xmlns:a16="http://schemas.microsoft.com/office/drawing/2014/main" id="{592233FB-D11D-40BB-B825-D67497779C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12" name="Freeform 46">
              <a:extLst>
                <a:ext uri="{FF2B5EF4-FFF2-40B4-BE49-F238E27FC236}">
                  <a16:creationId xmlns:a16="http://schemas.microsoft.com/office/drawing/2014/main" id="{3FD97EB1-F159-4021-B498-18ED5AD95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3" name="Freeform 47">
              <a:extLst>
                <a:ext uri="{FF2B5EF4-FFF2-40B4-BE49-F238E27FC236}">
                  <a16:creationId xmlns:a16="http://schemas.microsoft.com/office/drawing/2014/main" id="{663683DC-3029-493D-AC2E-B6475D4CA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4" name="Freeform 48">
              <a:extLst>
                <a:ext uri="{FF2B5EF4-FFF2-40B4-BE49-F238E27FC236}">
                  <a16:creationId xmlns:a16="http://schemas.microsoft.com/office/drawing/2014/main" id="{B8D533F2-4DD0-47E4-B6F4-FE1DC5257F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5" name="Freeform 49">
              <a:extLst>
                <a:ext uri="{FF2B5EF4-FFF2-40B4-BE49-F238E27FC236}">
                  <a16:creationId xmlns:a16="http://schemas.microsoft.com/office/drawing/2014/main" id="{ECD96B65-7D14-4D80-A430-882ADD9B38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6" name="Freeform 50">
              <a:extLst>
                <a:ext uri="{FF2B5EF4-FFF2-40B4-BE49-F238E27FC236}">
                  <a16:creationId xmlns:a16="http://schemas.microsoft.com/office/drawing/2014/main" id="{7CF501C3-E940-4890-B417-54DB8EB62C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7" name="Freeform 51">
              <a:extLst>
                <a:ext uri="{FF2B5EF4-FFF2-40B4-BE49-F238E27FC236}">
                  <a16:creationId xmlns:a16="http://schemas.microsoft.com/office/drawing/2014/main" id="{DDDA19B3-D841-4B23-A0DA-8CDD36BFF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8" name="Freeform 52">
              <a:extLst>
                <a:ext uri="{FF2B5EF4-FFF2-40B4-BE49-F238E27FC236}">
                  <a16:creationId xmlns:a16="http://schemas.microsoft.com/office/drawing/2014/main" id="{1AE5B2C0-5A75-4732-9DC8-EC0562E33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19" name="Freeform 53">
              <a:extLst>
                <a:ext uri="{FF2B5EF4-FFF2-40B4-BE49-F238E27FC236}">
                  <a16:creationId xmlns:a16="http://schemas.microsoft.com/office/drawing/2014/main" id="{BBDD5730-79D7-4521-BC7B-26C613C92A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0" name="Freeform 54">
              <a:extLst>
                <a:ext uri="{FF2B5EF4-FFF2-40B4-BE49-F238E27FC236}">
                  <a16:creationId xmlns:a16="http://schemas.microsoft.com/office/drawing/2014/main" id="{9A5C68A3-07A7-49FF-B29A-04E350105B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1" name="Freeform 55">
              <a:extLst>
                <a:ext uri="{FF2B5EF4-FFF2-40B4-BE49-F238E27FC236}">
                  <a16:creationId xmlns:a16="http://schemas.microsoft.com/office/drawing/2014/main" id="{E615EBAF-955F-4294-99EB-922C7A400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2" name="Freeform 56">
              <a:extLst>
                <a:ext uri="{FF2B5EF4-FFF2-40B4-BE49-F238E27FC236}">
                  <a16:creationId xmlns:a16="http://schemas.microsoft.com/office/drawing/2014/main" id="{B1592F83-EF32-4C0A-993A-2B6AC8186E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3" name="Freeform 57">
              <a:extLst>
                <a:ext uri="{FF2B5EF4-FFF2-40B4-BE49-F238E27FC236}">
                  <a16:creationId xmlns:a16="http://schemas.microsoft.com/office/drawing/2014/main" id="{F1C4D2B1-55D6-4040-AE4D-F7C5D326F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24" name="Freeform 58">
              <a:extLst>
                <a:ext uri="{FF2B5EF4-FFF2-40B4-BE49-F238E27FC236}">
                  <a16:creationId xmlns:a16="http://schemas.microsoft.com/office/drawing/2014/main" id="{DC7DBDFF-6BF3-41F0-A002-44B913CDC9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126" name="Picture 2">
            <a:extLst>
              <a:ext uri="{FF2B5EF4-FFF2-40B4-BE49-F238E27FC236}">
                <a16:creationId xmlns:a16="http://schemas.microsoft.com/office/drawing/2014/main" id="{0B0BC616-AF73-491B-AACB-A8C3A548B6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id="{24891E6A-8A2E-F84A-ABF8-A9724FBF8E91}"/>
              </a:ext>
            </a:extLst>
          </p:cNvPr>
          <p:cNvSpPr/>
          <p:nvPr/>
        </p:nvSpPr>
        <p:spPr>
          <a:xfrm>
            <a:off x="6494901" y="722312"/>
            <a:ext cx="4966332" cy="9525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cap="all">
                <a:ln w="0"/>
                <a:solidFill>
                  <a:srgbClr val="FFFFFF"/>
                </a:solidFill>
                <a:effectLst>
                  <a:outerShdw blurRad="38100" dist="19050" dir="2700000" algn="tl" rotWithShape="0">
                    <a:schemeClr val="dk1">
                      <a:alpha val="40000"/>
                    </a:schemeClr>
                  </a:outerShdw>
                </a:effectLst>
                <a:latin typeface="+mj-lt"/>
                <a:ea typeface="+mj-ea"/>
                <a:cs typeface="+mj-cs"/>
              </a:rPr>
              <a:t>Expected Results</a:t>
            </a:r>
            <a:endParaRPr lang="en-US" sz="4800" b="0" cap="all" spc="0">
              <a:ln w="0"/>
              <a:solidFill>
                <a:srgbClr val="FFFFFF"/>
              </a:solidFill>
              <a:effectLst>
                <a:outerShdw blurRad="38100" dist="19050" dir="2700000" algn="tl" rotWithShape="0">
                  <a:schemeClr val="dk1">
                    <a:alpha val="40000"/>
                  </a:schemeClr>
                </a:outerShdw>
              </a:effectLst>
              <a:latin typeface="+mj-lt"/>
              <a:ea typeface="+mj-ea"/>
              <a:cs typeface="+mj-cs"/>
            </a:endParaRPr>
          </a:p>
        </p:txBody>
      </p:sp>
      <p:sp useBgFill="1">
        <p:nvSpPr>
          <p:cNvPr id="128" name="Round Diagonal Corner Rectangle 6">
            <a:extLst>
              <a:ext uri="{FF2B5EF4-FFF2-40B4-BE49-F238E27FC236}">
                <a16:creationId xmlns:a16="http://schemas.microsoft.com/office/drawing/2014/main" id="{7C914900-562F-42A1-9E63-CD117E0CA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4AA370-FE2E-EF44-AA05-27100C8DA14B}"/>
              </a:ext>
            </a:extLst>
          </p:cNvPr>
          <p:cNvPicPr>
            <a:picLocks noChangeAspect="1"/>
          </p:cNvPicPr>
          <p:nvPr/>
        </p:nvPicPr>
        <p:blipFill>
          <a:blip r:embed="rId3"/>
          <a:stretch>
            <a:fillRect/>
          </a:stretch>
        </p:blipFill>
        <p:spPr>
          <a:xfrm>
            <a:off x="1124347" y="2347481"/>
            <a:ext cx="4635583" cy="2155546"/>
          </a:xfrm>
          <a:prstGeom prst="rect">
            <a:avLst/>
          </a:prstGeom>
        </p:spPr>
      </p:pic>
      <p:sp>
        <p:nvSpPr>
          <p:cNvPr id="6" name="Rectangle 5">
            <a:extLst>
              <a:ext uri="{FF2B5EF4-FFF2-40B4-BE49-F238E27FC236}">
                <a16:creationId xmlns:a16="http://schemas.microsoft.com/office/drawing/2014/main" id="{BACF929A-7F4C-3E43-9141-FC29614A944E}"/>
              </a:ext>
            </a:extLst>
          </p:cNvPr>
          <p:cNvSpPr/>
          <p:nvPr/>
        </p:nvSpPr>
        <p:spPr>
          <a:xfrm>
            <a:off x="6494901" y="2081213"/>
            <a:ext cx="4966332" cy="952500"/>
          </a:xfrm>
          <a:prstGeom prst="rect">
            <a:avLst/>
          </a:prstGeom>
        </p:spPr>
        <p:txBody>
          <a:bodyPr vert="horz" lIns="91440" tIns="45720" rIns="91440" bIns="45720" rtlCol="0" anchor="b">
            <a:normAutofit fontScale="47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90000"/>
              </a:lnSpc>
              <a:spcBef>
                <a:spcPct val="0"/>
              </a:spcBef>
              <a:spcAft>
                <a:spcPts val="600"/>
              </a:spcAft>
            </a:pPr>
            <a:r>
              <a:rPr lang="en-US" sz="4800" b="0" cap="all" spc="0">
                <a:ln w="0"/>
                <a:solidFill>
                  <a:srgbClr val="FFFFFF"/>
                </a:solidFill>
                <a:effectLst>
                  <a:outerShdw blurRad="38100" dist="19050" dir="2700000" algn="tl" rotWithShape="0">
                    <a:schemeClr val="dk1">
                      <a:alpha val="40000"/>
                    </a:schemeClr>
                  </a:outerShdw>
                </a:effectLst>
                <a:latin typeface="+mj-lt"/>
                <a:ea typeface="+mj-ea"/>
                <a:cs typeface="+mj-cs"/>
              </a:rPr>
              <a:t>Features are expected to improve the prediction accuracy on an average by 7%. </a:t>
            </a:r>
          </a:p>
        </p:txBody>
      </p:sp>
    </p:spTree>
    <p:extLst>
      <p:ext uri="{BB962C8B-B14F-4D97-AF65-F5344CB8AC3E}">
        <p14:creationId xmlns:p14="http://schemas.microsoft.com/office/powerpoint/2010/main" val="381980700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0</Notes>
  <HiddenSlides>1</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Vichare, Abhijeet Anil</cp:lastModifiedBy>
  <cp:revision>1</cp:revision>
  <dcterms:created xsi:type="dcterms:W3CDTF">2021-12-05T21:52:57Z</dcterms:created>
  <dcterms:modified xsi:type="dcterms:W3CDTF">2021-12-09T21:28:14Z</dcterms:modified>
</cp:coreProperties>
</file>